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59" r:id="rId6"/>
    <p:sldId id="267" r:id="rId7"/>
    <p:sldId id="260" r:id="rId8"/>
    <p:sldId id="265" r:id="rId9"/>
    <p:sldId id="261" r:id="rId10"/>
    <p:sldId id="263" r:id="rId11"/>
    <p:sldId id="264" r:id="rId12"/>
  </p:sldIdLst>
  <p:sldSz cx="18288000" cy="10287000"/>
  <p:notesSz cx="6858000" cy="9144000"/>
  <p:embeddedFontLst>
    <p:embeddedFont>
      <p:font typeface="Inter" panose="020B0502030000000004" pitchFamily="34" charset="0"/>
      <p:regular r:id="rId14"/>
    </p:embeddedFont>
    <p:embeddedFont>
      <p:font typeface="Inter Bold" panose="020B08020300000000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6" autoAdjust="0"/>
  </p:normalViewPr>
  <p:slideViewPr>
    <p:cSldViewPr>
      <p:cViewPr varScale="1">
        <p:scale>
          <a:sx n="69" d="100"/>
          <a:sy n="69" d="100"/>
        </p:scale>
        <p:origin x="25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4379C-47DB-C861-C64F-321C2A8C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1FD27F-DAE6-06D2-4A3D-D707AE12C4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ABBB0-B7F3-05D1-3151-A11F6AF676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4C255C-B0CA-299F-0945-30CB04187E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5638B69-605F-B75A-9806-38C487463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37E32-587C-D047-3746-95F96A0F95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A058E-7FE2-4F81-B5B5-0642460C7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24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EA993-3A2D-315E-5521-BD0F2C91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251624-C506-7B0D-6AE0-CF01D2D1F1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F7B3D1-15E8-66A1-B921-47F93507B50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FBF9A9-C891-3414-9FCF-A24DDA563D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502F78-E448-B21D-1456-A5668BF8D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0CBA0-D06A-06F1-86F7-6D1B3EEBE6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E0419-31B9-DB4A-B73E-A1395C0D0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66314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E11DC-646A-085E-7312-E18B87355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7419C-081D-465E-72C9-49250CA792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66696-80D9-40B6-54A0-BE11855096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ABD757-8FEC-637E-9D56-9794EAB15F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E626F9-F1DA-972F-7394-7E0A4A39A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18751-37A5-D373-BD12-79862CF61A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E78C2-D006-917B-21D4-8EE54BA21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1984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r="-77217" b="-176164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3" name="Group 3"/>
          <p:cNvGrpSpPr/>
          <p:nvPr/>
        </p:nvGrpSpPr>
        <p:grpSpPr>
          <a:xfrm>
            <a:off x="1407762" y="0"/>
            <a:ext cx="11938908" cy="9507594"/>
            <a:chOff x="0" y="0"/>
            <a:chExt cx="3061956" cy="243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61956" cy="2438400"/>
            </a:xfrm>
            <a:custGeom>
              <a:avLst/>
              <a:gdLst/>
              <a:ahLst/>
              <a:cxnLst/>
              <a:rect l="l" t="t" r="r" b="b"/>
              <a:pathLst>
                <a:path w="3061956" h="2438400">
                  <a:moveTo>
                    <a:pt x="0" y="0"/>
                  </a:moveTo>
                  <a:lnTo>
                    <a:pt x="3061956" y="0"/>
                  </a:lnTo>
                  <a:lnTo>
                    <a:pt x="3061956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061956" cy="2438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00251" y="406885"/>
            <a:ext cx="3780330" cy="1308939"/>
          </a:xfrm>
          <a:custGeom>
            <a:avLst/>
            <a:gdLst/>
            <a:ahLst/>
            <a:cxnLst/>
            <a:rect l="l" t="t" r="r" b="b"/>
            <a:pathLst>
              <a:path w="3780330" h="1308939">
                <a:moveTo>
                  <a:pt x="0" y="0"/>
                </a:moveTo>
                <a:lnTo>
                  <a:pt x="3780331" y="0"/>
                </a:lnTo>
                <a:lnTo>
                  <a:pt x="3780331" y="1308939"/>
                </a:lnTo>
                <a:lnTo>
                  <a:pt x="0" y="1308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7" name="Freeform 7"/>
          <p:cNvSpPr/>
          <p:nvPr/>
        </p:nvSpPr>
        <p:spPr>
          <a:xfrm>
            <a:off x="1407762" y="3344133"/>
            <a:ext cx="11938908" cy="6163461"/>
          </a:xfrm>
          <a:custGeom>
            <a:avLst/>
            <a:gdLst/>
            <a:ahLst/>
            <a:cxnLst/>
            <a:rect l="l" t="t" r="r" b="b"/>
            <a:pathLst>
              <a:path w="11938908" h="6163461">
                <a:moveTo>
                  <a:pt x="0" y="0"/>
                </a:moveTo>
                <a:lnTo>
                  <a:pt x="11938908" y="0"/>
                </a:lnTo>
                <a:lnTo>
                  <a:pt x="11938908" y="6163461"/>
                </a:lnTo>
                <a:lnTo>
                  <a:pt x="0" y="6163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8" name="TextBox 8"/>
          <p:cNvSpPr txBox="1"/>
          <p:nvPr/>
        </p:nvSpPr>
        <p:spPr>
          <a:xfrm>
            <a:off x="1700251" y="2028881"/>
            <a:ext cx="11205005" cy="107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</a:pPr>
            <a:r>
              <a:rPr lang="en-US" sz="2622" b="1">
                <a:solidFill>
                  <a:srgbClr val="053E66"/>
                </a:solidFill>
                <a:latin typeface="Inter Bold"/>
                <a:ea typeface="Inter Bold"/>
                <a:cs typeface="Inter Bold"/>
                <a:sym typeface="Inter Bold"/>
              </a:rPr>
              <a:t>Împreună, transformăm tinerii în adevărați eroi ai sănătății fizice, mintale și emoționale - </a:t>
            </a:r>
            <a:r>
              <a:rPr lang="en-US" sz="2622" b="1">
                <a:solidFill>
                  <a:srgbClr val="F4512F"/>
                </a:solidFill>
                <a:latin typeface="Inter Bold"/>
                <a:ea typeface="Inter Bold"/>
                <a:cs typeface="Inter Bold"/>
                <a:sym typeface="Inter Bold"/>
              </a:rPr>
              <a:t>Generația H</a:t>
            </a:r>
            <a:r>
              <a:rPr lang="en-US" sz="2622" b="1">
                <a:solidFill>
                  <a:srgbClr val="053E66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>
            <a:off x="5848357" y="406885"/>
            <a:ext cx="3697224" cy="1243630"/>
          </a:xfrm>
          <a:custGeom>
            <a:avLst/>
            <a:gdLst/>
            <a:ahLst/>
            <a:cxnLst/>
            <a:rect l="l" t="t" r="r" b="b"/>
            <a:pathLst>
              <a:path w="3697224" h="1243630">
                <a:moveTo>
                  <a:pt x="0" y="0"/>
                </a:moveTo>
                <a:lnTo>
                  <a:pt x="3697224" y="0"/>
                </a:lnTo>
                <a:lnTo>
                  <a:pt x="3697224" y="1243630"/>
                </a:lnTo>
                <a:lnTo>
                  <a:pt x="0" y="1243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R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58836"/>
            <a:ext cx="9944100" cy="1217663"/>
            <a:chOff x="0" y="0"/>
            <a:chExt cx="7341206" cy="8447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41206" cy="844774"/>
            </a:xfrm>
            <a:custGeom>
              <a:avLst/>
              <a:gdLst/>
              <a:ahLst/>
              <a:cxnLst/>
              <a:rect l="l" t="t" r="r" b="b"/>
              <a:pathLst>
                <a:path w="7341206" h="844774">
                  <a:moveTo>
                    <a:pt x="0" y="0"/>
                  </a:moveTo>
                  <a:lnTo>
                    <a:pt x="7341206" y="0"/>
                  </a:lnTo>
                  <a:lnTo>
                    <a:pt x="7341206" y="844774"/>
                  </a:lnTo>
                  <a:lnTo>
                    <a:pt x="0" y="844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919" r="-174" b="-8919"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50661" y="133461"/>
              <a:ext cx="6639882" cy="548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Posibilitatea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de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replicare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şi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scalare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a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proiectului</a:t>
              </a:r>
              <a:endPara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7" name="Group 7"/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r="-77217" b="-176164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3" name="Group 3"/>
          <p:cNvGrpSpPr/>
          <p:nvPr/>
        </p:nvGrpSpPr>
        <p:grpSpPr>
          <a:xfrm>
            <a:off x="1303053" y="-265586"/>
            <a:ext cx="12560497" cy="9353495"/>
            <a:chOff x="0" y="0"/>
            <a:chExt cx="3308114" cy="24634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08114" cy="2463472"/>
            </a:xfrm>
            <a:custGeom>
              <a:avLst/>
              <a:gdLst/>
              <a:ahLst/>
              <a:cxnLst/>
              <a:rect l="l" t="t" r="r" b="b"/>
              <a:pathLst>
                <a:path w="3308114" h="2463472">
                  <a:moveTo>
                    <a:pt x="0" y="0"/>
                  </a:moveTo>
                  <a:lnTo>
                    <a:pt x="3308114" y="0"/>
                  </a:lnTo>
                  <a:lnTo>
                    <a:pt x="3308114" y="2463472"/>
                  </a:lnTo>
                  <a:lnTo>
                    <a:pt x="0" y="2463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308114" cy="2463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96266" y="403640"/>
            <a:ext cx="11574071" cy="4007522"/>
          </a:xfrm>
          <a:custGeom>
            <a:avLst/>
            <a:gdLst/>
            <a:ahLst/>
            <a:cxnLst/>
            <a:rect l="l" t="t" r="r" b="b"/>
            <a:pathLst>
              <a:path w="11574071" h="4007522">
                <a:moveTo>
                  <a:pt x="0" y="0"/>
                </a:moveTo>
                <a:lnTo>
                  <a:pt x="11574071" y="0"/>
                </a:lnTo>
                <a:lnTo>
                  <a:pt x="11574071" y="4007522"/>
                </a:lnTo>
                <a:lnTo>
                  <a:pt x="0" y="4007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7" name="TextBox 7"/>
          <p:cNvSpPr txBox="1"/>
          <p:nvPr/>
        </p:nvSpPr>
        <p:spPr>
          <a:xfrm>
            <a:off x="1874210" y="4475129"/>
            <a:ext cx="11251123" cy="347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5499" b="1">
                <a:solidFill>
                  <a:srgbClr val="053E66"/>
                </a:solidFill>
                <a:latin typeface="Inter Bold"/>
                <a:ea typeface="Inter Bold"/>
                <a:cs typeface="Inter Bold"/>
                <a:sym typeface="Inter Bold"/>
              </a:rPr>
              <a:t>Alătură-te nouă în formarea </a:t>
            </a:r>
            <a:r>
              <a:rPr lang="en-US" sz="5499" b="1">
                <a:solidFill>
                  <a:srgbClr val="F4512F"/>
                </a:solidFill>
                <a:latin typeface="Inter Bold"/>
                <a:ea typeface="Inter Bold"/>
                <a:cs typeface="Inter Bold"/>
                <a:sym typeface="Inter Bold"/>
              </a:rPr>
              <a:t>Generației H,</a:t>
            </a:r>
            <a:r>
              <a:rPr lang="en-US" sz="5499" b="1">
                <a:solidFill>
                  <a:srgbClr val="053E66"/>
                </a:solidFill>
                <a:latin typeface="Inter Bold"/>
                <a:ea typeface="Inter Bold"/>
                <a:cs typeface="Inter Bold"/>
                <a:sym typeface="Inter Bold"/>
              </a:rPr>
              <a:t> adevărații eroi ai sănătății si educatiei!!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4210" y="8285596"/>
            <a:ext cx="9789590" cy="6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7"/>
              </a:lnSpc>
            </a:pPr>
            <a:r>
              <a:rPr lang="en-US" sz="2214" b="1" spc="2">
                <a:solidFill>
                  <a:srgbClr val="053F67"/>
                </a:solidFill>
                <a:latin typeface="Inter Bold"/>
                <a:ea typeface="Inter Bold"/>
                <a:cs typeface="Inter Bold"/>
                <a:sym typeface="Inter Bold"/>
              </a:rPr>
              <a:t>Contact: </a:t>
            </a:r>
          </a:p>
          <a:p>
            <a:pPr algn="l">
              <a:lnSpc>
                <a:spcPts val="2657"/>
              </a:lnSpc>
            </a:pPr>
            <a:r>
              <a:rPr lang="en-US" sz="2214" spc="3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cristina@school-health.ro / dumitru@school-health.ro, 0749258126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37148"/>
            <a:ext cx="12175807" cy="171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Care </a:t>
            </a: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este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tema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proiectului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?</a:t>
            </a:r>
          </a:p>
          <a:p>
            <a:pPr algn="l">
              <a:lnSpc>
                <a:spcPts val="3437"/>
              </a:lnSpc>
            </a:pP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Cǎror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nevoi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rǎspunde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499" b="1" spc="2" dirty="0" err="1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proiectul</a:t>
            </a:r>
            <a:r>
              <a:rPr lang="en-US" sz="2499" b="1" spc="2" dirty="0">
                <a:solidFill>
                  <a:srgbClr val="043D66"/>
                </a:solidFill>
                <a:latin typeface="Inter Bold"/>
                <a:ea typeface="Inter Bold"/>
                <a:cs typeface="Inter Bold"/>
                <a:sym typeface="Inter Bold"/>
              </a:rPr>
              <a:t>? </a:t>
            </a:r>
          </a:p>
          <a:p>
            <a:pPr algn="l">
              <a:lnSpc>
                <a:spcPts val="3437"/>
              </a:lnSpc>
            </a:pPr>
            <a:endParaRPr lang="en-US" sz="2499" b="1" spc="2" dirty="0">
              <a:solidFill>
                <a:srgbClr val="043D66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437"/>
              </a:lnSpc>
            </a:pPr>
            <a:endParaRPr lang="en-US" sz="2499" b="1" spc="2" dirty="0">
              <a:solidFill>
                <a:srgbClr val="043D66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346999"/>
            <a:ext cx="9410700" cy="900901"/>
          </a:xfrm>
          <a:custGeom>
            <a:avLst/>
            <a:gdLst/>
            <a:ahLst/>
            <a:cxnLst/>
            <a:rect l="l" t="t" r="r" b="b"/>
            <a:pathLst>
              <a:path w="5511904" h="747421">
                <a:moveTo>
                  <a:pt x="0" y="0"/>
                </a:moveTo>
                <a:lnTo>
                  <a:pt x="5511904" y="0"/>
                </a:lnTo>
                <a:lnTo>
                  <a:pt x="5511904" y="747422"/>
                </a:lnTo>
                <a:lnTo>
                  <a:pt x="0" y="747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3"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4" name="Freeform 4"/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5" name="Group 5"/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7" name="Freeform 7"/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42458" y="1501635"/>
            <a:ext cx="6734742" cy="411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Tema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proiectului</a:t>
            </a: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nevoi</a:t>
            </a: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adresate</a:t>
            </a:r>
            <a:endParaRPr lang="en-US" sz="2799" b="1" spc="4" dirty="0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C55D-11FB-9490-8F64-897D62F02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BC8C75F-5F51-C399-DAB1-D06D8E8FAD26}"/>
              </a:ext>
            </a:extLst>
          </p:cNvPr>
          <p:cNvSpPr/>
          <p:nvPr/>
        </p:nvSpPr>
        <p:spPr>
          <a:xfrm>
            <a:off x="1028700" y="1346999"/>
            <a:ext cx="10858500" cy="1129501"/>
          </a:xfrm>
          <a:custGeom>
            <a:avLst/>
            <a:gdLst/>
            <a:ahLst/>
            <a:cxnLst/>
            <a:rect l="l" t="t" r="r" b="b"/>
            <a:pathLst>
              <a:path w="5511904" h="747421">
                <a:moveTo>
                  <a:pt x="0" y="0"/>
                </a:moveTo>
                <a:lnTo>
                  <a:pt x="5511904" y="0"/>
                </a:lnTo>
                <a:lnTo>
                  <a:pt x="5511904" y="747422"/>
                </a:lnTo>
                <a:lnTo>
                  <a:pt x="0" y="747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3"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D3396F1-E52C-8813-DC0A-E90D9B4BB668}"/>
              </a:ext>
            </a:extLst>
          </p:cNvPr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024A356-C1B8-77F4-64BA-0A38E08EFCC2}"/>
              </a:ext>
            </a:extLst>
          </p:cNvPr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6268F28-A853-11F2-75D8-5ECD91B2F7D6}"/>
                </a:ext>
              </a:extLst>
            </p:cNvPr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ED2E963-49BD-CDB2-7C1E-5FA104193753}"/>
                </a:ext>
              </a:extLst>
            </p:cNvPr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D8D01371-F082-2852-D9FA-F724F9EC835D}"/>
              </a:ext>
            </a:extLst>
          </p:cNvPr>
          <p:cNvSpPr txBox="1"/>
          <p:nvPr/>
        </p:nvSpPr>
        <p:spPr>
          <a:xfrm>
            <a:off x="1342458" y="1501635"/>
            <a:ext cx="7801542" cy="847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Scopul</a:t>
            </a: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general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si</a:t>
            </a: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obiectivele</a:t>
            </a: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mǎsurabile</a:t>
            </a:r>
            <a:r>
              <a: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ale </a:t>
            </a:r>
            <a:r>
              <a:rPr lang="en-US" sz="2799" b="1" spc="4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proiectului</a:t>
            </a:r>
            <a:endParaRPr lang="en-US" sz="2799" b="1" spc="4" dirty="0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123983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45685"/>
            <a:ext cx="5208786" cy="669497"/>
            <a:chOff x="0" y="0"/>
            <a:chExt cx="6945048" cy="892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45048" cy="892663"/>
            </a:xfrm>
            <a:custGeom>
              <a:avLst/>
              <a:gdLst/>
              <a:ahLst/>
              <a:cxnLst/>
              <a:rect l="l" t="t" r="r" b="b"/>
              <a:pathLst>
                <a:path w="6945048" h="892663">
                  <a:moveTo>
                    <a:pt x="0" y="0"/>
                  </a:moveTo>
                  <a:lnTo>
                    <a:pt x="6945048" y="0"/>
                  </a:lnTo>
                  <a:lnTo>
                    <a:pt x="6945048" y="892663"/>
                  </a:lnTo>
                  <a:lnTo>
                    <a:pt x="0" y="89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749" r="-174" b="-2749"/>
              </a:stretch>
            </a:blipFill>
          </p:spPr>
          <p:txBody>
            <a:bodyPr/>
            <a:lstStyle/>
            <a:p>
              <a:endParaRPr lang="en-RO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1739" y="157405"/>
              <a:ext cx="6281571" cy="568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Grupul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țintă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11" name="TextBox 11"/>
          <p:cNvSpPr txBox="1"/>
          <p:nvPr/>
        </p:nvSpPr>
        <p:spPr>
          <a:xfrm>
            <a:off x="1028700" y="2232543"/>
            <a:ext cx="6940816" cy="155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Sunt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luați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în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considerare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membrii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comunitații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școlare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impactați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direct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sau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indirect de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activitățile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99" dirty="0" err="1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proiectului</a:t>
            </a:r>
            <a:r>
              <a:rPr lang="en-US" sz="2499" dirty="0">
                <a:solidFill>
                  <a:srgbClr val="053E66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58836"/>
            <a:ext cx="11391900" cy="1141463"/>
            <a:chOff x="0" y="0"/>
            <a:chExt cx="9818870" cy="851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02561" cy="844774"/>
            </a:xfrm>
            <a:custGeom>
              <a:avLst/>
              <a:gdLst/>
              <a:ahLst/>
              <a:cxnLst/>
              <a:rect l="l" t="t" r="r" b="b"/>
              <a:pathLst>
                <a:path w="7002561" h="844774">
                  <a:moveTo>
                    <a:pt x="0" y="0"/>
                  </a:moveTo>
                  <a:lnTo>
                    <a:pt x="7002561" y="0"/>
                  </a:lnTo>
                  <a:lnTo>
                    <a:pt x="7002561" y="844774"/>
                  </a:lnTo>
                  <a:lnTo>
                    <a:pt x="0" y="844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201" r="-174" b="-6201"/>
              </a:stretch>
            </a:blipFill>
          </p:spPr>
          <p:txBody>
            <a:bodyPr/>
            <a:lstStyle/>
            <a:p>
              <a:endParaRPr lang="en-RO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4487" y="302751"/>
              <a:ext cx="9484383" cy="548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Activitǎți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și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calendar 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6" name="TextBox 6"/>
          <p:cNvSpPr txBox="1"/>
          <p:nvPr/>
        </p:nvSpPr>
        <p:spPr>
          <a:xfrm>
            <a:off x="1028700" y="2733154"/>
            <a:ext cx="89577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endParaRPr lang="en-US" sz="2600" dirty="0">
              <a:solidFill>
                <a:srgbClr val="053F67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120"/>
              </a:lnSpc>
            </a:pPr>
            <a:endParaRPr lang="en-US" sz="2600" dirty="0">
              <a:solidFill>
                <a:srgbClr val="053F67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0167-3D41-B24B-EB6F-A8A81097C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D45C91-2CE8-DBB6-2360-4874659A41B6}"/>
              </a:ext>
            </a:extLst>
          </p:cNvPr>
          <p:cNvGrpSpPr/>
          <p:nvPr/>
        </p:nvGrpSpPr>
        <p:grpSpPr>
          <a:xfrm>
            <a:off x="1028700" y="1258836"/>
            <a:ext cx="11391900" cy="1132629"/>
            <a:chOff x="0" y="0"/>
            <a:chExt cx="9818870" cy="8447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978D2B9-A5FE-4AEA-7228-D37AC41FF502}"/>
                </a:ext>
              </a:extLst>
            </p:cNvPr>
            <p:cNvSpPr/>
            <p:nvPr/>
          </p:nvSpPr>
          <p:spPr>
            <a:xfrm>
              <a:off x="0" y="0"/>
              <a:ext cx="7002561" cy="844774"/>
            </a:xfrm>
            <a:custGeom>
              <a:avLst/>
              <a:gdLst/>
              <a:ahLst/>
              <a:cxnLst/>
              <a:rect l="l" t="t" r="r" b="b"/>
              <a:pathLst>
                <a:path w="7002561" h="844774">
                  <a:moveTo>
                    <a:pt x="0" y="0"/>
                  </a:moveTo>
                  <a:lnTo>
                    <a:pt x="7002561" y="0"/>
                  </a:lnTo>
                  <a:lnTo>
                    <a:pt x="7002561" y="844774"/>
                  </a:lnTo>
                  <a:lnTo>
                    <a:pt x="0" y="844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201" r="-174" b="-6201"/>
              </a:stretch>
            </a:blipFill>
          </p:spPr>
          <p:txBody>
            <a:bodyPr/>
            <a:lstStyle/>
            <a:p>
              <a:endParaRPr lang="en-R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866562-2A97-01CB-5198-C77656864084}"/>
                </a:ext>
              </a:extLst>
            </p:cNvPr>
            <p:cNvSpPr txBox="1"/>
            <p:nvPr/>
          </p:nvSpPr>
          <p:spPr>
            <a:xfrm>
              <a:off x="334487" y="302751"/>
              <a:ext cx="9484383" cy="306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Resurse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umane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implicate</a:t>
              </a: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B694D2C-0036-7DF1-C677-FEEB7D6F267A}"/>
              </a:ext>
            </a:extLst>
          </p:cNvPr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2658BFA-7DCB-5515-5332-E0FAC66BABB2}"/>
              </a:ext>
            </a:extLst>
          </p:cNvPr>
          <p:cNvSpPr txBox="1"/>
          <p:nvPr/>
        </p:nvSpPr>
        <p:spPr>
          <a:xfrm>
            <a:off x="1028700" y="2733154"/>
            <a:ext cx="895776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endParaRPr lang="en-US" sz="2600" dirty="0">
              <a:solidFill>
                <a:srgbClr val="053F67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120"/>
              </a:lnSpc>
            </a:pPr>
            <a:endParaRPr lang="en-US" sz="2600" dirty="0">
              <a:solidFill>
                <a:srgbClr val="053F67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EFB6F0B-DDAD-6E16-AEF4-C2D5B7CD29DB}"/>
              </a:ext>
            </a:extLst>
          </p:cNvPr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EA0DBA0-5B19-6FC2-CAD0-F00A3042AC8E}"/>
                </a:ext>
              </a:extLst>
            </p:cNvPr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622CAE6-3559-F819-75D5-8FFAB1E04BF4}"/>
                </a:ext>
              </a:extLst>
            </p:cNvPr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</p:spTree>
    <p:extLst>
      <p:ext uri="{BB962C8B-B14F-4D97-AF65-F5344CB8AC3E}">
        <p14:creationId xmlns:p14="http://schemas.microsoft.com/office/powerpoint/2010/main" val="194340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58836"/>
            <a:ext cx="9944100" cy="1217663"/>
            <a:chOff x="0" y="0"/>
            <a:chExt cx="7341206" cy="8447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41206" cy="844774"/>
            </a:xfrm>
            <a:custGeom>
              <a:avLst/>
              <a:gdLst/>
              <a:ahLst/>
              <a:cxnLst/>
              <a:rect l="l" t="t" r="r" b="b"/>
              <a:pathLst>
                <a:path w="7341206" h="844774">
                  <a:moveTo>
                    <a:pt x="0" y="0"/>
                  </a:moveTo>
                  <a:lnTo>
                    <a:pt x="7341206" y="0"/>
                  </a:lnTo>
                  <a:lnTo>
                    <a:pt x="7341206" y="844774"/>
                  </a:lnTo>
                  <a:lnTo>
                    <a:pt x="0" y="844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919" r="-174" b="-8919"/>
              </a:stretch>
            </a:blipFill>
          </p:spPr>
          <p:txBody>
            <a:bodyPr/>
            <a:lstStyle/>
            <a:p>
              <a:endParaRPr lang="en-RO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50662" y="133462"/>
              <a:ext cx="663988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Rezultatele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aşteptate</a:t>
              </a:r>
              <a:endPara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7" name="Group 7"/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B6214-FFD7-CC22-DD20-8E42CF24E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6C8A4D3-5EFF-6A0B-5FF9-28042378997B}"/>
              </a:ext>
            </a:extLst>
          </p:cNvPr>
          <p:cNvGrpSpPr/>
          <p:nvPr/>
        </p:nvGrpSpPr>
        <p:grpSpPr>
          <a:xfrm>
            <a:off x="1028700" y="1258836"/>
            <a:ext cx="9944100" cy="1370063"/>
            <a:chOff x="0" y="0"/>
            <a:chExt cx="7341206" cy="8447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8B2B33-C002-53F4-08B8-51731F613D7E}"/>
                </a:ext>
              </a:extLst>
            </p:cNvPr>
            <p:cNvSpPr/>
            <p:nvPr/>
          </p:nvSpPr>
          <p:spPr>
            <a:xfrm>
              <a:off x="0" y="0"/>
              <a:ext cx="7341206" cy="844774"/>
            </a:xfrm>
            <a:custGeom>
              <a:avLst/>
              <a:gdLst/>
              <a:ahLst/>
              <a:cxnLst/>
              <a:rect l="l" t="t" r="r" b="b"/>
              <a:pathLst>
                <a:path w="7341206" h="844774">
                  <a:moveTo>
                    <a:pt x="0" y="0"/>
                  </a:moveTo>
                  <a:lnTo>
                    <a:pt x="7341206" y="0"/>
                  </a:lnTo>
                  <a:lnTo>
                    <a:pt x="7341206" y="844774"/>
                  </a:lnTo>
                  <a:lnTo>
                    <a:pt x="0" y="844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919" r="-174" b="-8919"/>
              </a:stretch>
            </a:blipFill>
          </p:spPr>
          <p:txBody>
            <a:bodyPr/>
            <a:lstStyle/>
            <a:p>
              <a:endParaRPr lang="en-RO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3567919-8DA5-DD2E-DE64-EB7EC698EB56}"/>
                </a:ext>
              </a:extLst>
            </p:cNvPr>
            <p:cNvSpPr txBox="1"/>
            <p:nvPr/>
          </p:nvSpPr>
          <p:spPr>
            <a:xfrm>
              <a:off x="350662" y="133462"/>
              <a:ext cx="663988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Impactul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proiectului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si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modul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de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evaluare</a:t>
              </a:r>
              <a:endPara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4D1AE1F-733D-246D-9E65-F461C795E6BB}"/>
              </a:ext>
            </a:extLst>
          </p:cNvPr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D97F031-68EE-46DF-B4A6-8CF35581C644}"/>
              </a:ext>
            </a:extLst>
          </p:cNvPr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4928171-5A7B-EA7A-C960-59308355E8A7}"/>
                </a:ext>
              </a:extLst>
            </p:cNvPr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943268C-CF47-87E7-4B4E-D28D061AAF52}"/>
                </a:ext>
              </a:extLst>
            </p:cNvPr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</p:spTree>
    <p:extLst>
      <p:ext uri="{BB962C8B-B14F-4D97-AF65-F5344CB8AC3E}">
        <p14:creationId xmlns:p14="http://schemas.microsoft.com/office/powerpoint/2010/main" val="283682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58836"/>
            <a:ext cx="5505904" cy="1217663"/>
            <a:chOff x="0" y="0"/>
            <a:chExt cx="7341206" cy="8447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41206" cy="844774"/>
            </a:xfrm>
            <a:custGeom>
              <a:avLst/>
              <a:gdLst/>
              <a:ahLst/>
              <a:cxnLst/>
              <a:rect l="l" t="t" r="r" b="b"/>
              <a:pathLst>
                <a:path w="7341206" h="844774">
                  <a:moveTo>
                    <a:pt x="0" y="0"/>
                  </a:moveTo>
                  <a:lnTo>
                    <a:pt x="7341206" y="0"/>
                  </a:lnTo>
                  <a:lnTo>
                    <a:pt x="7341206" y="844774"/>
                  </a:lnTo>
                  <a:lnTo>
                    <a:pt x="0" y="844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919" r="-174" b="-8919"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50662" y="133462"/>
              <a:ext cx="6639882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Bugetul</a:t>
              </a:r>
              <a:r>
                <a:rPr lang="en-US" sz="2799" b="1" spc="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2799" b="1" spc="4" dirty="0" err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proiectului</a:t>
              </a:r>
              <a:endParaRPr lang="en-US" sz="2799" b="1" spc="4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931225" y="0"/>
            <a:ext cx="3356775" cy="10629955"/>
          </a:xfrm>
          <a:custGeom>
            <a:avLst/>
            <a:gdLst/>
            <a:ahLst/>
            <a:cxnLst/>
            <a:rect l="l" t="t" r="r" b="b"/>
            <a:pathLst>
              <a:path w="3356775" h="10629955">
                <a:moveTo>
                  <a:pt x="0" y="0"/>
                </a:moveTo>
                <a:lnTo>
                  <a:pt x="3356775" y="0"/>
                </a:lnTo>
                <a:lnTo>
                  <a:pt x="3356775" y="10629955"/>
                </a:lnTo>
                <a:lnTo>
                  <a:pt x="0" y="1062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7509" r="-83163" b="-89683"/>
            </a:stretch>
          </a:blipFill>
        </p:spPr>
        <p:txBody>
          <a:bodyPr/>
          <a:lstStyle/>
          <a:p>
            <a:endParaRPr lang="en-RO"/>
          </a:p>
        </p:txBody>
      </p:sp>
      <p:sp>
        <p:nvSpPr>
          <p:cNvPr id="6" name="TextBox 6"/>
          <p:cNvSpPr txBox="1"/>
          <p:nvPr/>
        </p:nvSpPr>
        <p:spPr>
          <a:xfrm>
            <a:off x="1028700" y="2733154"/>
            <a:ext cx="895776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1" lvl="1" algn="l">
              <a:lnSpc>
                <a:spcPts val="3120"/>
              </a:lnSpc>
            </a:pPr>
            <a:r>
              <a:rPr lang="en-US" sz="2600" dirty="0" err="1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Vor</a:t>
            </a:r>
            <a:r>
              <a:rPr lang="en-US" sz="2600" dirty="0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 fi </a:t>
            </a:r>
            <a:r>
              <a:rPr lang="en-US" sz="2600" dirty="0" err="1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împǎrțite</a:t>
            </a:r>
            <a:r>
              <a:rPr lang="en-US" sz="2600" dirty="0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600" dirty="0" err="1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cheltuielile</a:t>
            </a:r>
            <a:r>
              <a:rPr lang="en-US" sz="2600" dirty="0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 pe </a:t>
            </a:r>
            <a:r>
              <a:rPr lang="en-US" sz="2600" dirty="0" err="1">
                <a:solidFill>
                  <a:srgbClr val="053F67"/>
                </a:solidFill>
                <a:latin typeface="Inter"/>
                <a:ea typeface="Inter"/>
                <a:cs typeface="Inter"/>
                <a:sym typeface="Inter"/>
              </a:rPr>
              <a:t>categorii</a:t>
            </a:r>
            <a:endParaRPr lang="en-US" sz="2600" dirty="0">
              <a:solidFill>
                <a:srgbClr val="053F67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298100"/>
            <a:ext cx="3797750" cy="563125"/>
            <a:chOff x="0" y="0"/>
            <a:chExt cx="5063667" cy="750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470" cy="750833"/>
            </a:xfrm>
            <a:custGeom>
              <a:avLst/>
              <a:gdLst/>
              <a:ahLst/>
              <a:cxnLst/>
              <a:rect l="l" t="t" r="r" b="b"/>
              <a:pathLst>
                <a:path w="2168470" h="750833">
                  <a:moveTo>
                    <a:pt x="0" y="0"/>
                  </a:moveTo>
                  <a:lnTo>
                    <a:pt x="2168470" y="0"/>
                  </a:lnTo>
                  <a:lnTo>
                    <a:pt x="2168470" y="750833"/>
                  </a:lnTo>
                  <a:lnTo>
                    <a:pt x="0" y="75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958808" y="0"/>
              <a:ext cx="2104859" cy="708008"/>
            </a:xfrm>
            <a:custGeom>
              <a:avLst/>
              <a:gdLst/>
              <a:ahLst/>
              <a:cxnLst/>
              <a:rect l="l" t="t" r="r" b="b"/>
              <a:pathLst>
                <a:path w="2104859" h="708008">
                  <a:moveTo>
                    <a:pt x="0" y="0"/>
                  </a:moveTo>
                  <a:lnTo>
                    <a:pt x="2104859" y="0"/>
                  </a:lnTo>
                  <a:lnTo>
                    <a:pt x="2104859" y="708008"/>
                  </a:lnTo>
                  <a:lnTo>
                    <a:pt x="0" y="7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RO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136</Words>
  <Application>Microsoft Macintosh PowerPoint</Application>
  <PresentationFormat>Custom</PresentationFormat>
  <Paragraphs>39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Inter Bold</vt:lpstr>
      <vt:lpstr>Inter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Matex by School of Health</dc:title>
  <cp:lastModifiedBy>Cristina Rogoz</cp:lastModifiedBy>
  <cp:revision>2</cp:revision>
  <dcterms:created xsi:type="dcterms:W3CDTF">2006-08-16T00:00:00Z</dcterms:created>
  <dcterms:modified xsi:type="dcterms:W3CDTF">2025-11-02T08:35:07Z</dcterms:modified>
  <dc:identifier>DAGcQeKsV-4</dc:identifier>
</cp:coreProperties>
</file>